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7" r:id="rId4"/>
    <p:sldId id="270" r:id="rId5"/>
    <p:sldId id="259" r:id="rId6"/>
    <p:sldId id="260" r:id="rId7"/>
    <p:sldId id="261" r:id="rId8"/>
    <p:sldId id="269" r:id="rId9"/>
    <p:sldId id="265" r:id="rId10"/>
    <p:sldId id="266" r:id="rId11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tCa76izXwv9QV7B0c1SeaKgrS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ke Dan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C83E40-1E67-4294-88C5-B6E2E6FC405F}">
  <a:tblStyle styleId="{02C83E40-1E67-4294-88C5-B6E2E6FC405F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26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23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22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High-need school districts: </a:t>
            </a:r>
            <a:r>
              <a:rPr lang="en-US" dirty="0"/>
              <a:t>20% or more students living in poverty</a:t>
            </a:r>
            <a:endParaRPr dirty="0"/>
          </a:p>
        </p:txBody>
      </p:sp>
      <p:sp>
        <p:nvSpPr>
          <p:cNvPr id="288" name="Google Shape;288;p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High-need school districts: </a:t>
            </a:r>
            <a:r>
              <a:rPr lang="en-US" dirty="0"/>
              <a:t>20% or more students living in poverty</a:t>
            </a:r>
            <a:endParaRPr dirty="0"/>
          </a:p>
        </p:txBody>
      </p:sp>
      <p:sp>
        <p:nvSpPr>
          <p:cNvPr id="305" name="Google Shape;305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12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High-need school districts: </a:t>
            </a:r>
            <a:r>
              <a:rPr lang="en-US" dirty="0"/>
              <a:t>20% or more students living in poverty</a:t>
            </a:r>
            <a:endParaRPr dirty="0"/>
          </a:p>
        </p:txBody>
      </p:sp>
      <p:sp>
        <p:nvSpPr>
          <p:cNvPr id="319" name="Google Shape;319;p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445675" y="3564149"/>
            <a:ext cx="11161762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 Medium"/>
              <a:buNone/>
              <a:defRPr sz="3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445674" y="4259688"/>
            <a:ext cx="11161761" cy="33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b="0" i="0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>
            <a:spLocks noGrp="1"/>
          </p:cNvSpPr>
          <p:nvPr>
            <p:ph type="pic" idx="2"/>
          </p:nvPr>
        </p:nvSpPr>
        <p:spPr>
          <a:xfrm>
            <a:off x="445674" y="661839"/>
            <a:ext cx="3698585" cy="2396405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3"/>
          <p:cNvSpPr>
            <a:spLocks noGrp="1"/>
          </p:cNvSpPr>
          <p:nvPr>
            <p:ph type="pic" idx="3"/>
          </p:nvPr>
        </p:nvSpPr>
        <p:spPr>
          <a:xfrm>
            <a:off x="4264639" y="661839"/>
            <a:ext cx="3672968" cy="2396405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3"/>
          <p:cNvSpPr>
            <a:spLocks noGrp="1"/>
          </p:cNvSpPr>
          <p:nvPr>
            <p:ph type="pic" idx="4"/>
          </p:nvPr>
        </p:nvSpPr>
        <p:spPr>
          <a:xfrm>
            <a:off x="8057987" y="661839"/>
            <a:ext cx="3690900" cy="239640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3"/>
          <p:cNvSpPr/>
          <p:nvPr/>
        </p:nvSpPr>
        <p:spPr>
          <a:xfrm>
            <a:off x="445674" y="546824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3"/>
          <p:cNvSpPr/>
          <p:nvPr/>
        </p:nvSpPr>
        <p:spPr>
          <a:xfrm>
            <a:off x="8041287" y="546468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13"/>
          <p:cNvSpPr/>
          <p:nvPr/>
        </p:nvSpPr>
        <p:spPr>
          <a:xfrm>
            <a:off x="4240970" y="546824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801" y="5829872"/>
            <a:ext cx="2843579" cy="6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icture with Caption">
  <p:cSld name="7_Picture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8050074" y="2512102"/>
            <a:ext cx="3679666" cy="31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2"/>
          <p:cNvSpPr>
            <a:spLocks noGrp="1"/>
          </p:cNvSpPr>
          <p:nvPr>
            <p:ph type="pic" idx="2"/>
          </p:nvPr>
        </p:nvSpPr>
        <p:spPr>
          <a:xfrm>
            <a:off x="455801" y="659958"/>
            <a:ext cx="7489490" cy="5307706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2"/>
          <p:cNvSpPr txBox="1"/>
          <p:nvPr/>
        </p:nvSpPr>
        <p:spPr>
          <a:xfrm>
            <a:off x="2451207" y="1652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3"/>
          </p:nvPr>
        </p:nvSpPr>
        <p:spPr>
          <a:xfrm>
            <a:off x="8056533" y="2827147"/>
            <a:ext cx="3679666" cy="31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2"/>
          <p:cNvSpPr>
            <a:spLocks noGrp="1"/>
          </p:cNvSpPr>
          <p:nvPr>
            <p:ph type="pic" idx="4"/>
          </p:nvPr>
        </p:nvSpPr>
        <p:spPr>
          <a:xfrm>
            <a:off x="8050074" y="3272588"/>
            <a:ext cx="3691129" cy="2695075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22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8050074" y="659959"/>
            <a:ext cx="3686125" cy="172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440286" y="1979222"/>
            <a:ext cx="5451631" cy="387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>
            <a:spLocks noGrp="1"/>
          </p:cNvSpPr>
          <p:nvPr>
            <p:ph type="pic" idx="2"/>
          </p:nvPr>
        </p:nvSpPr>
        <p:spPr>
          <a:xfrm>
            <a:off x="6042991" y="1979221"/>
            <a:ext cx="5706633" cy="3879578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3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23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 i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 i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25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26"/>
          <p:cNvSpPr>
            <a:spLocks noGrp="1"/>
          </p:cNvSpPr>
          <p:nvPr>
            <p:ph type="pic" idx="2"/>
          </p:nvPr>
        </p:nvSpPr>
        <p:spPr>
          <a:xfrm>
            <a:off x="440684" y="1988485"/>
            <a:ext cx="5503628" cy="3879578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6"/>
          <p:cNvSpPr>
            <a:spLocks noGrp="1"/>
          </p:cNvSpPr>
          <p:nvPr>
            <p:ph type="pic" idx="3"/>
          </p:nvPr>
        </p:nvSpPr>
        <p:spPr>
          <a:xfrm>
            <a:off x="6066845" y="1988485"/>
            <a:ext cx="5673873" cy="3879578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>
  <p:cSld name="1_Title and Vertical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581192" y="2028585"/>
            <a:ext cx="11029616" cy="38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ertical Title and Text">
  <p:cSld name="2_Vertical Title and 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8839201" y="599725"/>
            <a:ext cx="2906817" cy="52590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453225" y="675726"/>
            <a:ext cx="8217978" cy="51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9" name="Google Shape;179;p28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8963526" y="848154"/>
            <a:ext cx="2598821" cy="487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ertical Title and Text">
  <p:cSld name="3_Vertical Title and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8839201" y="659957"/>
            <a:ext cx="2906817" cy="51988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29"/>
          <p:cNvSpPr>
            <a:spLocks noGrp="1"/>
          </p:cNvSpPr>
          <p:nvPr>
            <p:ph type="pic" idx="2"/>
          </p:nvPr>
        </p:nvSpPr>
        <p:spPr>
          <a:xfrm>
            <a:off x="447818" y="659957"/>
            <a:ext cx="8322472" cy="5198842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9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29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8963526" y="848154"/>
            <a:ext cx="2598821" cy="487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6" name="Google Shape;196;p30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7" name="Google Shape;197;p30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 i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 i="0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7" name="Google Shape;207;p31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09" name="Google Shape;20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/>
        </p:nvSpPr>
        <p:spPr>
          <a:xfrm>
            <a:off x="2451207" y="1652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45674" y="546824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14"/>
          <p:cNvSpPr/>
          <p:nvPr/>
        </p:nvSpPr>
        <p:spPr>
          <a:xfrm>
            <a:off x="8041287" y="546468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14"/>
          <p:cNvSpPr/>
          <p:nvPr/>
        </p:nvSpPr>
        <p:spPr>
          <a:xfrm>
            <a:off x="4240970" y="546824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5128" y="5848906"/>
            <a:ext cx="2843579" cy="6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45675" y="4044434"/>
            <a:ext cx="11161762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 Medium"/>
              <a:buNone/>
              <a:defRPr sz="3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45674" y="4739973"/>
            <a:ext cx="11161761" cy="33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56"/>
              <a:buNone/>
              <a:defRPr sz="1800" b="0" i="0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>
            <a:spLocks noGrp="1"/>
          </p:cNvSpPr>
          <p:nvPr>
            <p:ph type="pic" idx="2"/>
          </p:nvPr>
        </p:nvSpPr>
        <p:spPr>
          <a:xfrm>
            <a:off x="445674" y="661838"/>
            <a:ext cx="11298933" cy="30933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32"/>
          <p:cNvSpPr>
            <a:spLocks noGrp="1"/>
          </p:cNvSpPr>
          <p:nvPr>
            <p:ph type="pic" idx="2"/>
          </p:nvPr>
        </p:nvSpPr>
        <p:spPr>
          <a:xfrm>
            <a:off x="440684" y="1988485"/>
            <a:ext cx="5503628" cy="3879578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2"/>
          <p:cNvSpPr>
            <a:spLocks noGrp="1"/>
          </p:cNvSpPr>
          <p:nvPr>
            <p:ph type="pic" idx="3"/>
          </p:nvPr>
        </p:nvSpPr>
        <p:spPr>
          <a:xfrm>
            <a:off x="6066845" y="1988485"/>
            <a:ext cx="5673873" cy="3879578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32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7" name="Google Shape;217;p32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5236532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3" name="Google Shape;223;p33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4" name="Google Shape;224;p33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>
            <a:spLocks noGrp="1"/>
          </p:cNvSpPr>
          <p:nvPr>
            <p:ph type="pic" idx="2"/>
          </p:nvPr>
        </p:nvSpPr>
        <p:spPr>
          <a:xfrm>
            <a:off x="447817" y="659957"/>
            <a:ext cx="11290859" cy="3800725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0" name="Google Shape;230;p34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32" name="Google Shape;23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581192" y="4512635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581192" y="2028585"/>
            <a:ext cx="11029616" cy="38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8" name="Google Shape;238;p35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9" name="Google Shape;239;p35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40" name="Google Shape;24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/>
          <p:nvPr/>
        </p:nvSpPr>
        <p:spPr>
          <a:xfrm>
            <a:off x="8839201" y="599725"/>
            <a:ext cx="2906817" cy="5259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453225" y="675726"/>
            <a:ext cx="8217978" cy="51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6" name="Google Shape;246;p36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7" name="Google Shape;247;p36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48" name="Google Shape;24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8963526" y="848154"/>
            <a:ext cx="2598821" cy="487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440286" y="1979222"/>
            <a:ext cx="5451631" cy="387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>
            <a:spLocks noGrp="1"/>
          </p:cNvSpPr>
          <p:nvPr>
            <p:ph type="pic" idx="2"/>
          </p:nvPr>
        </p:nvSpPr>
        <p:spPr>
          <a:xfrm>
            <a:off x="6042991" y="1979221"/>
            <a:ext cx="5706633" cy="3879578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87862" y="848154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>
  <p:cSld name="1_Vertical 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8839201" y="659957"/>
            <a:ext cx="2906817" cy="519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6"/>
          <p:cNvSpPr>
            <a:spLocks noGrp="1"/>
          </p:cNvSpPr>
          <p:nvPr>
            <p:ph type="pic" idx="2"/>
          </p:nvPr>
        </p:nvSpPr>
        <p:spPr>
          <a:xfrm>
            <a:off x="447818" y="659957"/>
            <a:ext cx="8322472" cy="519884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2" name="Google Shape;5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8963526" y="848154"/>
            <a:ext cx="2598821" cy="487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 Medium"/>
              <a:buNone/>
              <a:defRPr sz="3600" b="0" i="0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4249271" y="659957"/>
            <a:ext cx="7489405" cy="527883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7"/>
          <p:cNvSpPr>
            <a:spLocks noGrp="1"/>
          </p:cNvSpPr>
          <p:nvPr>
            <p:ph type="pic" idx="3"/>
          </p:nvPr>
        </p:nvSpPr>
        <p:spPr>
          <a:xfrm>
            <a:off x="468725" y="3429000"/>
            <a:ext cx="3675413" cy="2509787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7"/>
          <p:cNvSpPr txBox="1"/>
          <p:nvPr/>
        </p:nvSpPr>
        <p:spPr>
          <a:xfrm>
            <a:off x="2451207" y="1652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249270" y="6224130"/>
            <a:ext cx="3249131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05251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446534" y="2620104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4"/>
          </p:nvPr>
        </p:nvSpPr>
        <p:spPr>
          <a:xfrm>
            <a:off x="452993" y="2935149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46533" y="659957"/>
            <a:ext cx="3686125" cy="172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icture with Caption">
  <p:cSld name="4_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/>
        </p:nvSpPr>
        <p:spPr>
          <a:xfrm>
            <a:off x="2451207" y="1652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4249270" y="6224130"/>
            <a:ext cx="3249131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05251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46533" y="659958"/>
            <a:ext cx="11296288" cy="84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7497371" y="4508394"/>
            <a:ext cx="1891604" cy="8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9851216" y="2057076"/>
            <a:ext cx="1891605" cy="229538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8"/>
          <p:cNvSpPr>
            <a:spLocks noGrp="1"/>
          </p:cNvSpPr>
          <p:nvPr>
            <p:ph type="pic" idx="3"/>
          </p:nvPr>
        </p:nvSpPr>
        <p:spPr>
          <a:xfrm>
            <a:off x="446533" y="2057076"/>
            <a:ext cx="1891605" cy="229538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>
            <a:spLocks noGrp="1"/>
          </p:cNvSpPr>
          <p:nvPr>
            <p:ph type="pic" idx="4"/>
          </p:nvPr>
        </p:nvSpPr>
        <p:spPr>
          <a:xfrm>
            <a:off x="2797704" y="2057076"/>
            <a:ext cx="1891605" cy="229538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>
            <a:spLocks noGrp="1"/>
          </p:cNvSpPr>
          <p:nvPr>
            <p:ph type="pic" idx="5"/>
          </p:nvPr>
        </p:nvSpPr>
        <p:spPr>
          <a:xfrm>
            <a:off x="5148875" y="2057076"/>
            <a:ext cx="1891605" cy="229538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8"/>
          <p:cNvSpPr>
            <a:spLocks noGrp="1"/>
          </p:cNvSpPr>
          <p:nvPr>
            <p:ph type="pic" idx="6"/>
          </p:nvPr>
        </p:nvSpPr>
        <p:spPr>
          <a:xfrm>
            <a:off x="7500046" y="2057076"/>
            <a:ext cx="1891605" cy="229538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8"/>
          <p:cNvSpPr txBox="1">
            <a:spLocks noGrp="1"/>
          </p:cNvSpPr>
          <p:nvPr>
            <p:ph type="body" idx="7"/>
          </p:nvPr>
        </p:nvSpPr>
        <p:spPr>
          <a:xfrm>
            <a:off x="5148876" y="4508394"/>
            <a:ext cx="1891604" cy="8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8"/>
          </p:nvPr>
        </p:nvSpPr>
        <p:spPr>
          <a:xfrm>
            <a:off x="9845866" y="4508394"/>
            <a:ext cx="1891604" cy="8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9"/>
          </p:nvPr>
        </p:nvSpPr>
        <p:spPr>
          <a:xfrm>
            <a:off x="2797705" y="4508394"/>
            <a:ext cx="1891604" cy="8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3"/>
          </p:nvPr>
        </p:nvSpPr>
        <p:spPr>
          <a:xfrm>
            <a:off x="446533" y="4508394"/>
            <a:ext cx="1891604" cy="84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">
  <p:cSld name="3_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>
            <a:spLocks noGrp="1"/>
          </p:cNvSpPr>
          <p:nvPr>
            <p:ph type="pic" idx="2"/>
          </p:nvPr>
        </p:nvSpPr>
        <p:spPr>
          <a:xfrm>
            <a:off x="8052867" y="659957"/>
            <a:ext cx="3685809" cy="505744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9"/>
          <p:cNvSpPr>
            <a:spLocks noGrp="1"/>
          </p:cNvSpPr>
          <p:nvPr>
            <p:ph type="pic" idx="3"/>
          </p:nvPr>
        </p:nvSpPr>
        <p:spPr>
          <a:xfrm>
            <a:off x="455802" y="3420535"/>
            <a:ext cx="3688336" cy="229687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9"/>
          <p:cNvSpPr>
            <a:spLocks noGrp="1"/>
          </p:cNvSpPr>
          <p:nvPr>
            <p:ph type="pic" idx="4"/>
          </p:nvPr>
        </p:nvSpPr>
        <p:spPr>
          <a:xfrm>
            <a:off x="4239144" y="3428999"/>
            <a:ext cx="3690780" cy="2288407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9"/>
          <p:cNvSpPr txBox="1"/>
          <p:nvPr/>
        </p:nvSpPr>
        <p:spPr>
          <a:xfrm>
            <a:off x="2451207" y="1652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9"/>
          <p:cNvSpPr>
            <a:spLocks noGrp="1"/>
          </p:cNvSpPr>
          <p:nvPr>
            <p:ph type="pic" idx="5"/>
          </p:nvPr>
        </p:nvSpPr>
        <p:spPr>
          <a:xfrm>
            <a:off x="4239144" y="659957"/>
            <a:ext cx="3688336" cy="2618892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27632" y="2662048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6"/>
          </p:nvPr>
        </p:nvSpPr>
        <p:spPr>
          <a:xfrm>
            <a:off x="434091" y="2977093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27631" y="701901"/>
            <a:ext cx="3686125" cy="176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icture with Caption">
  <p:cSld name="5_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>
            <a:spLocks noGrp="1"/>
          </p:cNvSpPr>
          <p:nvPr>
            <p:ph type="pic" idx="2"/>
          </p:nvPr>
        </p:nvSpPr>
        <p:spPr>
          <a:xfrm>
            <a:off x="8052867" y="659957"/>
            <a:ext cx="3685809" cy="2444393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0"/>
          <p:cNvSpPr>
            <a:spLocks noGrp="1"/>
          </p:cNvSpPr>
          <p:nvPr>
            <p:ph type="pic" idx="3"/>
          </p:nvPr>
        </p:nvSpPr>
        <p:spPr>
          <a:xfrm>
            <a:off x="455801" y="659958"/>
            <a:ext cx="3685893" cy="5230704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0"/>
          <p:cNvSpPr txBox="1"/>
          <p:nvPr/>
        </p:nvSpPr>
        <p:spPr>
          <a:xfrm>
            <a:off x="2451207" y="1652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Google Shape;99;p20"/>
          <p:cNvSpPr>
            <a:spLocks noGrp="1"/>
          </p:cNvSpPr>
          <p:nvPr>
            <p:ph type="pic" idx="4"/>
          </p:nvPr>
        </p:nvSpPr>
        <p:spPr>
          <a:xfrm>
            <a:off x="4254334" y="659957"/>
            <a:ext cx="3685893" cy="5230704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8048733" y="5298553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8055192" y="5613598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048732" y="3338406"/>
            <a:ext cx="3686125" cy="172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icture with Caption">
  <p:cSld name="6_Pictur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>
            <a:spLocks noGrp="1"/>
          </p:cNvSpPr>
          <p:nvPr>
            <p:ph type="pic" idx="2"/>
          </p:nvPr>
        </p:nvSpPr>
        <p:spPr>
          <a:xfrm>
            <a:off x="8052867" y="659957"/>
            <a:ext cx="3685809" cy="2444393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8048733" y="5298553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1"/>
          <p:cNvSpPr>
            <a:spLocks noGrp="1"/>
          </p:cNvSpPr>
          <p:nvPr>
            <p:ph type="pic" idx="3"/>
          </p:nvPr>
        </p:nvSpPr>
        <p:spPr>
          <a:xfrm>
            <a:off x="455801" y="659957"/>
            <a:ext cx="7474122" cy="5240329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1"/>
          <p:cNvSpPr txBox="1"/>
          <p:nvPr/>
        </p:nvSpPr>
        <p:spPr>
          <a:xfrm>
            <a:off x="2451207" y="1652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4"/>
          </p:nvPr>
        </p:nvSpPr>
        <p:spPr>
          <a:xfrm>
            <a:off x="8055192" y="5613598"/>
            <a:ext cx="367966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dt" idx="10"/>
          </p:nvPr>
        </p:nvSpPr>
        <p:spPr>
          <a:xfrm>
            <a:off x="7605951" y="6228456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1"/>
          <p:cNvSpPr txBox="1">
            <a:spLocks noGrp="1"/>
          </p:cNvSpPr>
          <p:nvPr>
            <p:ph type="ftr" idx="11"/>
          </p:nvPr>
        </p:nvSpPr>
        <p:spPr>
          <a:xfrm>
            <a:off x="4239144" y="6224130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10558300" y="6228456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3" y="6224130"/>
            <a:ext cx="1530845" cy="37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8048732" y="3338406"/>
            <a:ext cx="3686125" cy="172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Medium"/>
              <a:buNone/>
              <a:defRPr sz="3600" b="0" i="0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46533" y="705124"/>
            <a:ext cx="11298933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46534" y="2336003"/>
            <a:ext cx="11298932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7605951" y="6261587"/>
            <a:ext cx="2844799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239144" y="6261587"/>
            <a:ext cx="3259258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10558300" y="6261587"/>
            <a:ext cx="1180376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ewwisconsi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"/>
          <p:cNvSpPr txBox="1">
            <a:spLocks noGrp="1"/>
          </p:cNvSpPr>
          <p:nvPr>
            <p:ph type="body" idx="1"/>
          </p:nvPr>
        </p:nvSpPr>
        <p:spPr>
          <a:xfrm>
            <a:off x="445674" y="4259688"/>
            <a:ext cx="11161761" cy="33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92000"/>
              <a:buNone/>
            </a:pPr>
            <a:r>
              <a:rPr lang="en-US" sz="5600" dirty="0"/>
              <a:t>CLEAN SCHOOL BUS PROGRAM - BIPARTISAN INFRASTRUCTURE LAW</a:t>
            </a:r>
            <a:endParaRPr dirty="0"/>
          </a:p>
        </p:txBody>
      </p:sp>
      <p:sp>
        <p:nvSpPr>
          <p:cNvPr id="255" name="Google Shape;255;p1"/>
          <p:cNvSpPr txBox="1">
            <a:spLocks noGrp="1"/>
          </p:cNvSpPr>
          <p:nvPr>
            <p:ph type="title"/>
          </p:nvPr>
        </p:nvSpPr>
        <p:spPr>
          <a:xfrm>
            <a:off x="446088" y="3563938"/>
            <a:ext cx="11161712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oppins Medium"/>
              <a:buNone/>
            </a:pPr>
            <a:r>
              <a:rPr lang="en-US" sz="3200" b="1" dirty="0"/>
              <a:t>FUNDING FOR CLEAN SCHOOL BUSES </a:t>
            </a:r>
            <a:endParaRPr dirty="0"/>
          </a:p>
        </p:txBody>
      </p:sp>
      <p:sp>
        <p:nvSpPr>
          <p:cNvPr id="256" name="Google Shape;256;p1"/>
          <p:cNvSpPr txBox="1"/>
          <p:nvPr/>
        </p:nvSpPr>
        <p:spPr>
          <a:xfrm>
            <a:off x="515119" y="4590103"/>
            <a:ext cx="4689059" cy="64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Francisco Sayu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Emerging Technology Director</a:t>
            </a:r>
            <a:endParaRPr dirty="0"/>
          </a:p>
        </p:txBody>
      </p:sp>
      <p:pic>
        <p:nvPicPr>
          <p:cNvPr id="257" name="Google Shape;257;p1" descr="A group of people walking towards a school bus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74" y="661839"/>
            <a:ext cx="3698585" cy="239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 descr="A picture containing person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639" y="661839"/>
            <a:ext cx="3672968" cy="239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 descr="A picture containing outdoor, grass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7987" y="661839"/>
            <a:ext cx="3690900" cy="239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8963526" y="848154"/>
            <a:ext cx="2598821" cy="487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oppins Medium"/>
              <a:buNone/>
            </a:pPr>
            <a:r>
              <a:rPr lang="en-US" dirty="0"/>
              <a:t>THANK YOU!</a:t>
            </a:r>
            <a:br>
              <a:rPr lang="en-US" sz="4000" dirty="0"/>
            </a:b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400" b="1" cap="none" dirty="0"/>
              <a:t>Francisco Sayu </a:t>
            </a:r>
            <a:br>
              <a:rPr lang="en-US" sz="1300" cap="none" dirty="0"/>
            </a:br>
            <a:r>
              <a:rPr lang="en-US" sz="1300" cap="none" dirty="0"/>
              <a:t>Emerging Technology Director</a:t>
            </a:r>
            <a:br>
              <a:rPr lang="en-US" sz="1300" cap="none" dirty="0"/>
            </a:br>
            <a:r>
              <a:rPr lang="en-US" sz="1300" cap="none" dirty="0"/>
              <a:t>RENEW Wisconsin</a:t>
            </a:r>
            <a:br>
              <a:rPr lang="en-US" sz="1300" cap="none" dirty="0"/>
            </a:br>
            <a:r>
              <a:rPr lang="en-US" sz="1300" u="sng" cap="none" dirty="0">
                <a:solidFill>
                  <a:schemeClr val="hlink"/>
                </a:solidFill>
                <a:hlinkClick r:id="rId3"/>
              </a:rPr>
              <a:t>www.renewwisconsin.org</a:t>
            </a:r>
            <a:br>
              <a:rPr lang="en-US" sz="1300" cap="none" dirty="0"/>
            </a:br>
            <a:r>
              <a:rPr lang="en-US" sz="1300" cap="none" dirty="0"/>
              <a:t>francisco@renewwisconsin.org </a:t>
            </a:r>
            <a:endParaRPr dirty="0"/>
          </a:p>
        </p:txBody>
      </p:sp>
      <p:pic>
        <p:nvPicPr>
          <p:cNvPr id="5" name="Picture Placeholder 4" descr="A yellow school bus on the street&#10;&#10;Description automatically generated with medium confidence">
            <a:extLst>
              <a:ext uri="{FF2B5EF4-FFF2-40B4-BE49-F238E27FC236}">
                <a16:creationId xmlns:a16="http://schemas.microsoft.com/office/drawing/2014/main" id="{49E7AF33-51C1-C611-486A-1A9632A7500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86" y="695588"/>
            <a:ext cx="8322472" cy="51988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3CBE6-AB72-5CCC-11B7-4AB59F5B8994}"/>
              </a:ext>
            </a:extLst>
          </p:cNvPr>
          <p:cNvSpPr txBox="1"/>
          <p:nvPr/>
        </p:nvSpPr>
        <p:spPr>
          <a:xfrm>
            <a:off x="1427988" y="5894430"/>
            <a:ext cx="933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courtesy of the World Resources Institute’s Electric School Bus Initiative, https://electricschoolbusinitiative.org/about-world-resources-institutes-electric-school-bus-initiative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3673E5-4CC8-9072-D408-596819B89C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646" y="848154"/>
            <a:ext cx="4731244" cy="1190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"/>
          <p:cNvSpPr txBox="1">
            <a:spLocks noGrp="1"/>
          </p:cNvSpPr>
          <p:nvPr>
            <p:ph type="title"/>
          </p:nvPr>
        </p:nvSpPr>
        <p:spPr>
          <a:xfrm>
            <a:off x="514259" y="4625459"/>
            <a:ext cx="11161762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Medium"/>
              <a:buNone/>
            </a:pPr>
            <a:r>
              <a:rPr lang="en-US" sz="1600" b="1" cap="none" dirty="0"/>
              <a:t>RENEW Wisconsin </a:t>
            </a:r>
            <a:r>
              <a:rPr lang="en-US" sz="1600" cap="none" dirty="0"/>
              <a:t>is a nonprofit organization dedicated to building a stronger, healthier, more vibrant Wisconsin through the advancement of renewable energy. We work on policies and programs that support solar power, wind power, biogas, local hydropower, geothermal energy, and electric vehicles.</a:t>
            </a:r>
            <a:endParaRPr dirty="0"/>
          </a:p>
        </p:txBody>
      </p:sp>
      <p:pic>
        <p:nvPicPr>
          <p:cNvPr id="265" name="Google Shape;265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74" y="661838"/>
            <a:ext cx="11298933" cy="309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21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title"/>
          </p:nvPr>
        </p:nvSpPr>
        <p:spPr>
          <a:xfrm>
            <a:off x="608757" y="841425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oppins Medium"/>
              <a:buNone/>
            </a:pPr>
            <a:r>
              <a:rPr lang="en-US" sz="2600" b="1" dirty="0"/>
              <a:t>WHY SCHOOL BUSES? </a:t>
            </a:r>
            <a:endParaRPr sz="2600" dirty="0"/>
          </a:p>
        </p:txBody>
      </p:sp>
      <p:sp>
        <p:nvSpPr>
          <p:cNvPr id="271" name="Google Shape;271;p3"/>
          <p:cNvSpPr txBox="1"/>
          <p:nvPr/>
        </p:nvSpPr>
        <p:spPr>
          <a:xfrm>
            <a:off x="466723" y="1952811"/>
            <a:ext cx="11292657" cy="358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School buses travel over 3 billion miles annually, providing transportation for more than 25 million children daily. Most school buses run on diesel fuel</a:t>
            </a:r>
            <a:endParaRPr sz="1200" dirty="0"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18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Diesel buses create tailpipe pollution, which causes a wide range of health issues</a:t>
            </a:r>
            <a:endParaRPr sz="120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18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Children are more vulnerable to diesel pollution than adults</a:t>
            </a:r>
            <a:endParaRPr sz="120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18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The air inside a school bus can be more polluted than the air outside of it</a:t>
            </a:r>
            <a:endParaRPr sz="12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One solution: Electric buses! </a:t>
            </a:r>
            <a:endParaRPr sz="120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18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 cut diesel emissions in communities burdened by air pollution and high rates of childhood asthma</a:t>
            </a:r>
            <a:endParaRPr sz="120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18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Electric buses cost 60% less to operate and maintain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1104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title"/>
          </p:nvPr>
        </p:nvSpPr>
        <p:spPr>
          <a:xfrm>
            <a:off x="608757" y="841425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oppins Medium"/>
              <a:buNone/>
            </a:pPr>
            <a:r>
              <a:rPr lang="en-US" sz="2600" b="1" dirty="0"/>
              <a:t>IMPORTANT CONSIDERATIONS FOR ELECTRIC SCHOOL BUSES</a:t>
            </a:r>
            <a:endParaRPr lang="en-US" sz="2600" dirty="0"/>
          </a:p>
        </p:txBody>
      </p:sp>
      <p:sp>
        <p:nvSpPr>
          <p:cNvPr id="271" name="Google Shape;271;p3"/>
          <p:cNvSpPr txBox="1"/>
          <p:nvPr/>
        </p:nvSpPr>
        <p:spPr>
          <a:xfrm>
            <a:off x="727980" y="2257611"/>
            <a:ext cx="590142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spcBef>
                <a:spcPts val="18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Upfront cost </a:t>
            </a:r>
          </a:p>
          <a:p>
            <a:pPr marL="342900" lvl="0" indent="-342900">
              <a:spcBef>
                <a:spcPts val="18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Charging infrastructure</a:t>
            </a:r>
          </a:p>
          <a:p>
            <a:pPr marL="342900" lvl="0" indent="-342900">
              <a:spcBef>
                <a:spcPts val="18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Range of the bus on a single charge</a:t>
            </a:r>
          </a:p>
          <a:p>
            <a:pPr marL="342900" lvl="0" indent="-342900">
              <a:spcBef>
                <a:spcPts val="18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Fuel and maintenance savings</a:t>
            </a:r>
          </a:p>
          <a:p>
            <a:pPr marL="342900" lvl="0" indent="-342900">
              <a:spcBef>
                <a:spcPts val="18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Operation in cold weather</a:t>
            </a:r>
          </a:p>
          <a:p>
            <a:pPr lvl="0">
              <a:spcBef>
                <a:spcPts val="1800"/>
              </a:spcBef>
              <a:buClr>
                <a:srgbClr val="FF9900"/>
              </a:buClr>
              <a:buSzPts val="2000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</a:rPr>
              <a:t>Proper planning can help ensure a successful transition to electric school buses</a:t>
            </a:r>
            <a:endParaRPr sz="2000" dirty="0">
              <a:solidFill>
                <a:schemeClr val="accent1"/>
              </a:solidFill>
              <a:latin typeface="Poppins Medium"/>
              <a:ea typeface="Poppins Medium"/>
              <a:cs typeface="Poppins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58A03-FAF1-E5A3-5C28-1716E0C66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8" r="3388" b="19995"/>
          <a:stretch/>
        </p:blipFill>
        <p:spPr>
          <a:xfrm>
            <a:off x="6733874" y="2090364"/>
            <a:ext cx="4991403" cy="43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587862" y="1042593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oppins Medium"/>
              <a:buNone/>
            </a:pPr>
            <a:r>
              <a:rPr lang="en-US" sz="2800" dirty="0"/>
              <a:t>BIPARTISAN INFRASTRUCTURE LAW </a:t>
            </a:r>
            <a:br>
              <a:rPr lang="en-US" sz="2800" dirty="0"/>
            </a:br>
            <a:r>
              <a:rPr lang="en-US" sz="2600" b="1" dirty="0"/>
              <a:t>CLEAN SCHOOL BUS PROGRAM </a:t>
            </a:r>
            <a:endParaRPr sz="2600" dirty="0"/>
          </a:p>
        </p:txBody>
      </p:sp>
      <p:sp>
        <p:nvSpPr>
          <p:cNvPr id="277" name="Google Shape;277;p4"/>
          <p:cNvSpPr txBox="1"/>
          <p:nvPr/>
        </p:nvSpPr>
        <p:spPr>
          <a:xfrm>
            <a:off x="466724" y="2459818"/>
            <a:ext cx="4567392" cy="290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Program goals</a:t>
            </a:r>
            <a:endParaRPr lang="en-US" dirty="0"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✔"/>
            </a:pPr>
            <a:r>
              <a:rPr lang="en-US" sz="16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Replace existing school buses with new clean buses that produce either zero or low tailpipe emissions compared to their older diesel predecessors</a:t>
            </a:r>
            <a:endParaRPr dirty="0"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Noto Sans Symbols"/>
              <a:buChar char="✔"/>
            </a:pPr>
            <a:r>
              <a:rPr lang="en-US" sz="16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School bus upgrades funded under this program will result in cleaner air on the bus, in bus loading areas, and in the communities in which they operate </a:t>
            </a:r>
            <a:endParaRPr dirty="0"/>
          </a:p>
        </p:txBody>
      </p:sp>
      <p:pic>
        <p:nvPicPr>
          <p:cNvPr id="278" name="Google Shape;2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1265" y="2006697"/>
            <a:ext cx="6524011" cy="377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>
            <a:spLocks noGrp="1"/>
          </p:cNvSpPr>
          <p:nvPr>
            <p:ph type="title"/>
          </p:nvPr>
        </p:nvSpPr>
        <p:spPr>
          <a:xfrm>
            <a:off x="587861" y="761803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oppins Medium"/>
              <a:buNone/>
            </a:pPr>
            <a:r>
              <a:rPr lang="en-US" sz="2600" b="1" dirty="0"/>
              <a:t>CLEAN SCHOOL BUS PROGRAM </a:t>
            </a:r>
            <a:endParaRPr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8F169-1FF9-508F-7604-169CF18A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991" y="2048256"/>
            <a:ext cx="6720018" cy="40479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>
            <a:spLocks noGrp="1"/>
          </p:cNvSpPr>
          <p:nvPr>
            <p:ph type="title"/>
          </p:nvPr>
        </p:nvSpPr>
        <p:spPr>
          <a:xfrm>
            <a:off x="608757" y="833095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</a:pPr>
            <a:r>
              <a:rPr lang="en-US" sz="2400" b="1" dirty="0"/>
              <a:t>2023 CLEAN SCHOOL BUS (CSB) REBATES PROGRAM OVERVIEW</a:t>
            </a:r>
            <a:endParaRPr sz="2400" dirty="0"/>
          </a:p>
        </p:txBody>
      </p:sp>
      <p:sp>
        <p:nvSpPr>
          <p:cNvPr id="291" name="Google Shape;291;p6"/>
          <p:cNvSpPr txBox="1"/>
          <p:nvPr/>
        </p:nvSpPr>
        <p:spPr>
          <a:xfrm>
            <a:off x="368402" y="2085405"/>
            <a:ext cx="717294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Simple online application</a:t>
            </a:r>
            <a:endParaRPr dirty="0"/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Lottery 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Prioritize high-need, rural, and tribal school districts (94 priority school districts in WI)</a:t>
            </a:r>
            <a:endParaRPr dirty="0"/>
          </a:p>
          <a:p>
            <a:pPr marL="342900" indent="-342900">
              <a:spcBef>
                <a:spcPts val="24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cs typeface="Poppins Medium"/>
                <a:sym typeface="Poppins Medium"/>
              </a:rPr>
              <a:t>Up to $345,000 per electric bus + charging station (up to 25 buses)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r>
              <a:rPr lang="en-US" sz="2000" dirty="0">
                <a:solidFill>
                  <a:schemeClr val="accent1"/>
                </a:solidFill>
                <a:latin typeface="Poppins Medium"/>
                <a:cs typeface="Poppins Medium"/>
              </a:rPr>
              <a:t>2nd round of the rebate program – OPEN NOW through January 31, 2024</a:t>
            </a:r>
          </a:p>
          <a:p>
            <a:pPr marL="800100" lvl="1" indent="-342900">
              <a:spcBef>
                <a:spcPts val="600"/>
              </a:spcBef>
              <a:buClr>
                <a:srgbClr val="FF9900"/>
              </a:buClr>
              <a:buSzPts val="2000"/>
              <a:buFont typeface="Noto Sans Symbols"/>
              <a:buChar char="✔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3E762-CD26-E27B-03C6-18F7E806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92" y="2085405"/>
            <a:ext cx="4068834" cy="4158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>
            <a:spLocks noGrp="1"/>
          </p:cNvSpPr>
          <p:nvPr>
            <p:ph type="title"/>
          </p:nvPr>
        </p:nvSpPr>
        <p:spPr>
          <a:xfrm>
            <a:off x="605757" y="823137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</a:pPr>
            <a:r>
              <a:rPr lang="en-US" sz="2400" b="1" dirty="0"/>
              <a:t>2022 CLEAN SCHOOL BUS (CSB) REBATES PROGRAM RESULTS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26205-70E8-2B5E-96C7-BF96D883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31" y="1971109"/>
            <a:ext cx="6512731" cy="4063754"/>
          </a:xfrm>
          <a:prstGeom prst="rect">
            <a:avLst/>
          </a:prstGeom>
        </p:spPr>
      </p:pic>
      <p:graphicFrame>
        <p:nvGraphicFramePr>
          <p:cNvPr id="4" name="Google Shape;308;p8">
            <a:extLst>
              <a:ext uri="{FF2B5EF4-FFF2-40B4-BE49-F238E27FC236}">
                <a16:creationId xmlns:a16="http://schemas.microsoft.com/office/drawing/2014/main" id="{4286171A-B77C-AE8B-F147-0E6ED3C1C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541691"/>
              </p:ext>
            </p:extLst>
          </p:nvPr>
        </p:nvGraphicFramePr>
        <p:xfrm>
          <a:off x="7392438" y="1971109"/>
          <a:ext cx="4307613" cy="4538788"/>
        </p:xfrm>
        <a:graphic>
          <a:graphicData uri="http://schemas.openxmlformats.org/drawingml/2006/table">
            <a:tbl>
              <a:tblPr>
                <a:noFill/>
                <a:tableStyleId>{02C83E40-1E67-4294-88C5-B6E2E6FC405F}</a:tableStyleId>
              </a:tblPr>
              <a:tblGrid>
                <a:gridCol w="317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9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/>
                        <a:t>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47900" marR="7025" marT="70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/>
                        <a:t>Number of</a:t>
                      </a:r>
                      <a:br>
                        <a:rPr lang="en-US" sz="1600" b="0" u="none" strike="noStrike" cap="none" dirty="0"/>
                      </a:br>
                      <a:r>
                        <a:rPr lang="en-US" sz="1600" b="0" u="none" strike="noStrike" cap="none" dirty="0"/>
                        <a:t>Buses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05325" marR="7025" marT="70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Lomira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4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Random Lake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Palmyra-Eagle Area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6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Coleman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Edgar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Granton Area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5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Lac du Flambeau #1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10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Lakeland UHS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10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Minocqua J1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Melrose-Mindoro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Augusta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3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Mondovi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5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Pepin Area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Winter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01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Wild Rose School District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2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1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025" marR="7025" marT="70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/>
                        <a:t>65</a:t>
                      </a:r>
                      <a:endParaRPr sz="16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025" marR="7025" marT="70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63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"/>
          <p:cNvSpPr txBox="1">
            <a:spLocks noGrp="1"/>
          </p:cNvSpPr>
          <p:nvPr>
            <p:ph type="title"/>
          </p:nvPr>
        </p:nvSpPr>
        <p:spPr>
          <a:xfrm>
            <a:off x="608757" y="813993"/>
            <a:ext cx="10974485" cy="69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</a:pPr>
            <a:r>
              <a:rPr lang="en-US" sz="2400" b="1" dirty="0"/>
              <a:t>APPLYING FOR 2023 FUNDING</a:t>
            </a:r>
            <a:endParaRPr lang="en-US" sz="2400" dirty="0"/>
          </a:p>
        </p:txBody>
      </p:sp>
      <p:sp>
        <p:nvSpPr>
          <p:cNvPr id="322" name="Google Shape;322;p10"/>
          <p:cNvSpPr txBox="1"/>
          <p:nvPr/>
        </p:nvSpPr>
        <p:spPr>
          <a:xfrm>
            <a:off x="643704" y="2043058"/>
            <a:ext cx="6682382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Verify your organization has an active registration on </a:t>
            </a:r>
            <a:r>
              <a:rPr lang="en-US" sz="2000" b="1" u="sng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SAM.gov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Talk to all parties involved in the project (superintendent, transportation director, school board, utility provider)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Submit your complete application </a:t>
            </a:r>
            <a:r>
              <a:rPr lang="en-US" sz="2000" b="1" u="sng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via the online application portal </a:t>
            </a: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by </a:t>
            </a:r>
            <a:r>
              <a:rPr lang="en-US" sz="2000" dirty="0">
                <a:solidFill>
                  <a:srgbClr val="FF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January 31, 2024, at 4 PM ET</a:t>
            </a:r>
          </a:p>
          <a:p>
            <a:pPr marL="457200" marR="0" lvl="0" indent="-457200" algn="l" rtl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Sign up for the EPA </a:t>
            </a:r>
            <a:r>
              <a:rPr lang="en-US" sz="2000" b="1" u="sng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Clean School Bus Program listserv </a:t>
            </a:r>
            <a:r>
              <a:rPr lang="en-US" sz="20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to stay up to date</a:t>
            </a:r>
            <a:endParaRPr b="1" u="sng" dirty="0"/>
          </a:p>
        </p:txBody>
      </p:sp>
      <p:pic>
        <p:nvPicPr>
          <p:cNvPr id="323" name="Google Shape;323;p1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32" t="13463" b="16575"/>
          <a:stretch/>
        </p:blipFill>
        <p:spPr>
          <a:xfrm>
            <a:off x="7435432" y="2767078"/>
            <a:ext cx="4147810" cy="279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3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283955"/>
      </a:accent1>
      <a:accent2>
        <a:srgbClr val="EF9A21"/>
      </a:accent2>
      <a:accent3>
        <a:srgbClr val="3B8842"/>
      </a:accent3>
      <a:accent4>
        <a:srgbClr val="3B8842"/>
      </a:accent4>
      <a:accent5>
        <a:srgbClr val="139FD7"/>
      </a:accent5>
      <a:accent6>
        <a:srgbClr val="92C565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579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Times New Roman</vt:lpstr>
      <vt:lpstr>Arial</vt:lpstr>
      <vt:lpstr>Gill Sans</vt:lpstr>
      <vt:lpstr>Calibri</vt:lpstr>
      <vt:lpstr>Noto Sans Symbols</vt:lpstr>
      <vt:lpstr>Poppins Medium</vt:lpstr>
      <vt:lpstr>Poppins</vt:lpstr>
      <vt:lpstr>Dividend</vt:lpstr>
      <vt:lpstr>FUNDING FOR CLEAN SCHOOL BUSES </vt:lpstr>
      <vt:lpstr>RENEW Wisconsin is a nonprofit organization dedicated to building a stronger, healthier, more vibrant Wisconsin through the advancement of renewable energy. We work on policies and programs that support solar power, wind power, biogas, local hydropower, geothermal energy, and electric vehicles.</vt:lpstr>
      <vt:lpstr>WHY SCHOOL BUSES? </vt:lpstr>
      <vt:lpstr>IMPORTANT CONSIDERATIONS FOR ELECTRIC SCHOOL BUSES</vt:lpstr>
      <vt:lpstr>BIPARTISAN INFRASTRUCTURE LAW  CLEAN SCHOOL BUS PROGRAM </vt:lpstr>
      <vt:lpstr>CLEAN SCHOOL BUS PROGRAM </vt:lpstr>
      <vt:lpstr>2023 CLEAN SCHOOL BUS (CSB) REBATES PROGRAM OVERVIEW</vt:lpstr>
      <vt:lpstr>2022 CLEAN SCHOOL BUS (CSB) REBATES PROGRAM RESULTS</vt:lpstr>
      <vt:lpstr>APPLYING FOR 2023 FUNDING</vt:lpstr>
      <vt:lpstr>THANK YOU!       Francisco Sayu  Emerging Technology Director RENEW Wisconsin www.renewwisconsin.org francisco@renewwisconsin.org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FOR CLEAN SCHOOL BUSES</dc:title>
  <dc:creator>jodi@renewwisconsin.org</dc:creator>
  <cp:lastModifiedBy>Francisco Sayu</cp:lastModifiedBy>
  <cp:revision>24</cp:revision>
  <dcterms:created xsi:type="dcterms:W3CDTF">2018-01-31T16:49:38Z</dcterms:created>
  <dcterms:modified xsi:type="dcterms:W3CDTF">2023-11-09T18:32:05Z</dcterms:modified>
</cp:coreProperties>
</file>